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8" r:id="rId2"/>
    <p:sldId id="258" r:id="rId3"/>
    <p:sldId id="261" r:id="rId4"/>
    <p:sldId id="269" r:id="rId5"/>
    <p:sldId id="259" r:id="rId6"/>
    <p:sldId id="262" r:id="rId7"/>
    <p:sldId id="270" r:id="rId8"/>
    <p:sldId id="260" r:id="rId9"/>
    <p:sldId id="263" r:id="rId10"/>
    <p:sldId id="264" r:id="rId11"/>
    <p:sldId id="265" r:id="rId12"/>
    <p:sldId id="266" r:id="rId13"/>
    <p:sldId id="272" r:id="rId14"/>
    <p:sldId id="273" r:id="rId15"/>
    <p:sldId id="271" r:id="rId16"/>
    <p:sldId id="267" r:id="rId17"/>
    <p:sldId id="275" r:id="rId18"/>
    <p:sldId id="276" r:id="rId19"/>
    <p:sldId id="280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288" y="66"/>
      </p:cViewPr>
      <p:guideLst>
        <p:guide orient="horz" pos="188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513871E-41C7-4F83-A11F-60129202B9A7}" type="datetimeFigureOut">
              <a:rPr lang="pt-BR"/>
              <a:pPr>
                <a:defRPr/>
              </a:pPr>
              <a:t>28/7/2014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FF407D6-9C6D-4447-B079-0C7955D74A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370B8C-13FD-4587-9EFF-2D3E36865DE7}" type="slidenum">
              <a:rPr lang="pt-BR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995A21-B3EA-42CD-A484-BE565E4FF2B0}" type="slidenum">
              <a:rPr lang="pt-BR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37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2409BC-48A3-450E-96DE-1AC1F7421141}" type="slidenum">
              <a:rPr lang="pt-BR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80EFD6-0F18-4339-AC0C-6925FE0DEE78}" type="slidenum">
              <a:rPr lang="pt-BR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584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C05E6-E924-4C93-A571-9659F23FEDEA}" type="slidenum">
              <a:rPr lang="pt-BR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68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CE0FDE-7F5B-4ABE-BD95-5753F44EB9C9}" type="slidenum">
              <a:rPr lang="pt-BR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78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05341C-2C48-4ECC-AE2C-24D9484811B7}" type="slidenum">
              <a:rPr lang="pt-BR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8B2D3B-6F32-4B30-9074-96DEACFC4443}" type="slidenum">
              <a:rPr lang="pt-BR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994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035EDD-C427-4793-B958-A81D2041C24A}" type="slidenum">
              <a:rPr lang="pt-BR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09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CA94E9-22CA-4A7B-9319-20B4958516E0}" type="slidenum">
              <a:rPr lang="pt-BR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9AE655-F9DD-4ED0-997A-C90CBE63CF82}" type="slidenum">
              <a:rPr lang="pt-BR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FC51B3-C886-44E2-8B66-1B1C6FBA7E63}" type="slidenum">
              <a:rPr lang="pt-BR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40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76AC60-CA1D-49C7-B668-B9AB368AFD2B}" type="slidenum">
              <a:rPr lang="pt-BR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50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7C503D-CD17-4EEB-8DF1-42412AAB3EF0}" type="slidenum">
              <a:rPr lang="pt-BR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60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238111-ADF0-440E-BC6D-CE3D05152738}" type="slidenum">
              <a:rPr lang="pt-BR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71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5CE0E3-E377-479A-A59E-8DEC40E492DB}" type="slidenum">
              <a:rPr lang="pt-BR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ACC751-1732-4658-88BD-F24261818BBE}" type="slidenum">
              <a:rPr lang="pt-BR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91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567ECA-243D-4808-8F67-B511A70D2C9A}" type="slidenum">
              <a:rPr lang="pt-BR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01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CAC10E-C52E-4FA6-8B7F-6F97A0D904BE}" type="slidenum">
              <a:rPr lang="pt-BR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12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4CB21A-A876-46C7-BF3F-4A69B5BC8CF8}" type="slidenum">
              <a:rPr lang="pt-BR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222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B5623F8-EAB0-4064-B333-1B3666E46703}" type="slidenum">
              <a:rPr lang="pt-BR"/>
              <a:pPr/>
              <a:t>21</a:t>
            </a:fld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32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1E3D3E-D457-4F89-93E3-ABDB63A0EE3A}" type="slidenum">
              <a:rPr lang="pt-BR"/>
              <a:pPr/>
              <a:t>22</a:t>
            </a:fld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53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053157-D1C6-4961-B1C3-3EB0F185C955}" type="slidenum">
              <a:rPr lang="pt-BR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63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F00224-E7CD-4624-998B-B4F298FC7B51}" type="slidenum">
              <a:rPr lang="pt-BR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73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A85636-8AAA-467F-909F-524B5A842F6F}" type="slidenum">
              <a:rPr lang="pt-BR"/>
              <a:pPr/>
              <a:t>25</a:t>
            </a:fld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83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FC1D2B-E38D-4F71-A4D1-42D61FBD117F}" type="slidenum">
              <a:rPr lang="pt-BR"/>
              <a:pPr/>
              <a:t>26</a:t>
            </a:fld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4E1BD7-9C2F-43B7-8AB5-737A038B2BA0}" type="slidenum">
              <a:rPr lang="pt-BR"/>
              <a:pPr/>
              <a:t>27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5EA73-C3CE-422B-8E4D-844C525077A9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736B2-CE0C-4712-ACBC-69119624BF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5683-01E1-4FA9-A5EE-FBFEFCD354CE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6558-5E35-4C4D-AE4E-DC2527F046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2FA32-883C-4050-B413-FC321A7176FB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857D-EF8A-4487-8C84-367D37F718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4931F-11D3-44F4-95B1-DCC28F30C770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13265-A868-43D8-82CD-B3F7E05AE6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C3593-E76D-4411-B1D7-90CF89B4AABA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74AF-D791-4308-9159-588E4136CD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AB3A7-F21E-46BC-AF53-CEC8B21218F0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F419B-1011-4304-8915-C3AA694B32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EEC7-D79B-45A4-8EB9-5A2D8C2098AD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4339B-6335-4740-B35A-10B0EEEBC5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E15DA-CDE1-441D-8E4D-DC7226A63E12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B05CB-C307-4BAD-8773-9EF6E5E9DB5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0141A-6A2E-42EE-A768-2094C7622ADF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753A-E990-425E-93A9-CE8F7C6D7AD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32006-378A-4D1B-8BEA-44BDEB7E85A2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89BF5-7739-47B4-8D65-18D0A3837A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51086-C18E-4D86-8436-904C6AD855C7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AEA72-25E9-4F9A-99AE-6072DB2AA64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0B8326-84DE-45DC-BF3B-AAB26B72C3FD}" type="datetimeFigureOut">
              <a:rPr lang="en-US"/>
              <a:pPr>
                <a:defRPr/>
              </a:pPr>
              <a:t>7/28/2014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5FE1F6-C08D-4D6F-84E5-A26DA0F9A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ixaDeTexto 3"/>
          <p:cNvSpPr txBox="1">
            <a:spLocks noChangeArrowheads="1"/>
          </p:cNvSpPr>
          <p:nvPr/>
        </p:nvSpPr>
        <p:spPr bwMode="auto">
          <a:xfrm>
            <a:off x="1871663" y="2447925"/>
            <a:ext cx="535781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pt-BR" sz="6000" dirty="0">
                <a:latin typeface="Calibri" pitchFamily="34" charset="0"/>
              </a:rPr>
              <a:t>Como acessar o Orquestra?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5" descr="Sem títul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8" y="928688"/>
            <a:ext cx="8658225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5464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2.1  Como acessar o Orquestra?</a:t>
            </a:r>
          </a:p>
        </p:txBody>
      </p:sp>
      <p:sp>
        <p:nvSpPr>
          <p:cNvPr id="9" name="Rectangular Callout 5"/>
          <p:cNvSpPr/>
          <p:nvPr/>
        </p:nvSpPr>
        <p:spPr>
          <a:xfrm>
            <a:off x="2571750" y="1857375"/>
            <a:ext cx="3571875" cy="500063"/>
          </a:xfrm>
          <a:prstGeom prst="wedgeRectCallout">
            <a:avLst>
              <a:gd name="adj1" fmla="val -43250"/>
              <a:gd name="adj2" fmla="val -13407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1- No navegador de sua preferência, acesse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http://orquestra.inmetro.gov.br</a:t>
            </a:r>
          </a:p>
        </p:txBody>
      </p:sp>
      <p:sp>
        <p:nvSpPr>
          <p:cNvPr id="11" name="Rectangular Callout 6"/>
          <p:cNvSpPr/>
          <p:nvPr/>
        </p:nvSpPr>
        <p:spPr>
          <a:xfrm>
            <a:off x="4786313" y="2786063"/>
            <a:ext cx="1857375" cy="1143000"/>
          </a:xfrm>
          <a:prstGeom prst="wedgeRectCallout">
            <a:avLst>
              <a:gd name="adj1" fmla="val -63938"/>
              <a:gd name="adj2" fmla="val 2019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2- Preencha os campos com o nome de usuário e senha fornecidos pelo Inmetro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9" descr="amb tra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3" y="974725"/>
            <a:ext cx="8640762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ular Callout 4"/>
          <p:cNvSpPr/>
          <p:nvPr/>
        </p:nvSpPr>
        <p:spPr>
          <a:xfrm>
            <a:off x="1882775" y="1539875"/>
            <a:ext cx="2857500" cy="642938"/>
          </a:xfrm>
          <a:prstGeom prst="wedgeRectCallout">
            <a:avLst>
              <a:gd name="adj1" fmla="val -40252"/>
              <a:gd name="adj2" fmla="val 86882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3- Você irá entrar no seu Ambiente de Trabalho, que é a tela principal do Orquestra</a:t>
            </a:r>
            <a:endParaRPr lang="en-US" sz="1400" dirty="0"/>
          </a:p>
        </p:txBody>
      </p:sp>
      <p:sp>
        <p:nvSpPr>
          <p:cNvPr id="13" name="Rectangular Callout 5"/>
          <p:cNvSpPr/>
          <p:nvPr/>
        </p:nvSpPr>
        <p:spPr>
          <a:xfrm>
            <a:off x="7026275" y="3254375"/>
            <a:ext cx="1714500" cy="928688"/>
          </a:xfrm>
          <a:prstGeom prst="wedgeRectCallout">
            <a:avLst>
              <a:gd name="adj1" fmla="val -43930"/>
              <a:gd name="adj2" fmla="val -12241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4- Aqui deverá aparecer o nome de sua empresa</a:t>
            </a:r>
            <a:endParaRPr lang="en-US" sz="1400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323850" y="2586038"/>
            <a:ext cx="5500688" cy="1311275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1" name="Conector de seta reta 10"/>
          <p:cNvCxnSpPr/>
          <p:nvPr/>
        </p:nvCxnSpPr>
        <p:spPr>
          <a:xfrm rot="16200000" flipH="1">
            <a:off x="4954588" y="4048125"/>
            <a:ext cx="714375" cy="428625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de cantos arredondados 13"/>
          <p:cNvSpPr/>
          <p:nvPr/>
        </p:nvSpPr>
        <p:spPr>
          <a:xfrm>
            <a:off x="5240338" y="4619625"/>
            <a:ext cx="1857375" cy="78581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5- Nessa área ficarão listadas as tarefas que você deverá cumprir</a:t>
            </a:r>
          </a:p>
        </p:txBody>
      </p:sp>
      <p:sp>
        <p:nvSpPr>
          <p:cNvPr id="4104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5464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>
                <a:latin typeface="Calibri" pitchFamily="34" charset="0"/>
              </a:rPr>
              <a:t>2.1  Como acessar o Orquestra?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3"/>
          <p:cNvSpPr txBox="1">
            <a:spLocks noChangeArrowheads="1"/>
          </p:cNvSpPr>
          <p:nvPr/>
        </p:nvSpPr>
        <p:spPr bwMode="auto">
          <a:xfrm>
            <a:off x="385763" y="2428875"/>
            <a:ext cx="83296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pt-BR" sz="6000">
                <a:latin typeface="Calibri" pitchFamily="34" charset="0"/>
              </a:rPr>
              <a:t>Como trocar a senha ou atualizar o contato?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m 4" descr="amb tra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650" y="1000125"/>
            <a:ext cx="8640763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8258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>
                <a:latin typeface="Calibri" pitchFamily="34" charset="0"/>
              </a:rPr>
              <a:t>2.2  Como trocar a senha ou atualizar o contato?</a:t>
            </a:r>
          </a:p>
        </p:txBody>
      </p:sp>
      <p:sp>
        <p:nvSpPr>
          <p:cNvPr id="11" name="Rectangular Callout 5"/>
          <p:cNvSpPr/>
          <p:nvPr/>
        </p:nvSpPr>
        <p:spPr>
          <a:xfrm>
            <a:off x="6215063" y="3136900"/>
            <a:ext cx="2143125" cy="642938"/>
          </a:xfrm>
          <a:prstGeom prst="wedgeRectCallout">
            <a:avLst>
              <a:gd name="adj1" fmla="val 25778"/>
              <a:gd name="adj2" fmla="val -13844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1- Clique em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“Configurações Pessoais”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m 7" descr="config pessoai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3" y="973138"/>
            <a:ext cx="8640762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ular Callout 5"/>
          <p:cNvSpPr/>
          <p:nvPr/>
        </p:nvSpPr>
        <p:spPr>
          <a:xfrm>
            <a:off x="5072063" y="2643188"/>
            <a:ext cx="2714625" cy="642937"/>
          </a:xfrm>
          <a:prstGeom prst="wedgeRectCallout">
            <a:avLst>
              <a:gd name="adj1" fmla="val -53008"/>
              <a:gd name="adj2" fmla="val 10814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2- Substitua a senha padrão (12345)  pela nova senha desejada</a:t>
            </a:r>
          </a:p>
        </p:txBody>
      </p:sp>
      <p:sp>
        <p:nvSpPr>
          <p:cNvPr id="14" name="Rectangular Callout 4"/>
          <p:cNvSpPr/>
          <p:nvPr/>
        </p:nvSpPr>
        <p:spPr>
          <a:xfrm>
            <a:off x="1428750" y="4643438"/>
            <a:ext cx="1571625" cy="642937"/>
          </a:xfrm>
          <a:prstGeom prst="wedgeRectCallout">
            <a:avLst>
              <a:gd name="adj1" fmla="val -89163"/>
              <a:gd name="adj2" fmla="val -1807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4- Clique no botão “Atualizar”</a:t>
            </a:r>
            <a:endParaRPr lang="en-US" sz="1400" dirty="0"/>
          </a:p>
        </p:txBody>
      </p:sp>
      <p:sp>
        <p:nvSpPr>
          <p:cNvPr id="10" name="Rectangular Callout 5"/>
          <p:cNvSpPr/>
          <p:nvPr/>
        </p:nvSpPr>
        <p:spPr>
          <a:xfrm>
            <a:off x="2571750" y="1714500"/>
            <a:ext cx="3071813" cy="714375"/>
          </a:xfrm>
          <a:prstGeom prst="wedgeRectCallout">
            <a:avLst>
              <a:gd name="adj1" fmla="val -113922"/>
              <a:gd name="adj2" fmla="val -6036"/>
            </a:avLst>
          </a:prstGeom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5- Para finalizar e voltar à tela anterior, clique no símbolo do Inmetro</a:t>
            </a:r>
          </a:p>
        </p:txBody>
      </p:sp>
      <p:sp>
        <p:nvSpPr>
          <p:cNvPr id="7174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8258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>
                <a:latin typeface="Calibri" pitchFamily="34" charset="0"/>
              </a:rPr>
              <a:t>2.2  Como trocar a senha ou atualizar o contato?</a:t>
            </a:r>
          </a:p>
        </p:txBody>
      </p:sp>
      <p:sp>
        <p:nvSpPr>
          <p:cNvPr id="9" name="Rectangular Callout 4"/>
          <p:cNvSpPr/>
          <p:nvPr/>
        </p:nvSpPr>
        <p:spPr>
          <a:xfrm>
            <a:off x="2357438" y="3714750"/>
            <a:ext cx="1571625" cy="857250"/>
          </a:xfrm>
          <a:prstGeom prst="wedgeRectCallout">
            <a:avLst>
              <a:gd name="adj1" fmla="val -89163"/>
              <a:gd name="adj2" fmla="val -1807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3- Se precisar, atualize o e-mail de contato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ixaDeTexto 3"/>
          <p:cNvSpPr txBox="1">
            <a:spLocks noChangeArrowheads="1"/>
          </p:cNvSpPr>
          <p:nvPr/>
        </p:nvSpPr>
        <p:spPr bwMode="auto">
          <a:xfrm>
            <a:off x="1285852" y="1428736"/>
            <a:ext cx="650085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pt-BR" sz="6000" dirty="0">
                <a:latin typeface="Calibri" pitchFamily="34" charset="0"/>
              </a:rPr>
              <a:t>Como solicitar </a:t>
            </a:r>
            <a:r>
              <a:rPr lang="pt-BR" sz="6000" dirty="0" smtClean="0">
                <a:latin typeface="Calibri" pitchFamily="34" charset="0"/>
              </a:rPr>
              <a:t> </a:t>
            </a:r>
            <a:r>
              <a:rPr lang="pt-BR" sz="6000" dirty="0">
                <a:latin typeface="Calibri" pitchFamily="34" charset="0"/>
              </a:rPr>
              <a:t>A</a:t>
            </a:r>
            <a:r>
              <a:rPr lang="pt-BR" sz="6000" dirty="0" smtClean="0">
                <a:latin typeface="Calibri" pitchFamily="34" charset="0"/>
              </a:rPr>
              <a:t>preciação Técnica de Modelo</a:t>
            </a:r>
            <a:r>
              <a:rPr lang="pt-BR" sz="6000" dirty="0">
                <a:latin typeface="Calibri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4" descr="amb tra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3" y="965200"/>
            <a:ext cx="8640762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90276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2.3 </a:t>
            </a:r>
            <a:r>
              <a:rPr lang="pt-BR" sz="3200" dirty="0" smtClean="0">
                <a:latin typeface="Calibri" pitchFamily="34" charset="0"/>
              </a:rPr>
              <a:t>Como </a:t>
            </a:r>
            <a:r>
              <a:rPr lang="pt-BR" sz="3200" dirty="0">
                <a:latin typeface="Calibri" pitchFamily="34" charset="0"/>
              </a:rPr>
              <a:t>solicitar a </a:t>
            </a:r>
            <a:r>
              <a:rPr lang="pt-BR" sz="3200" dirty="0" smtClean="0">
                <a:latin typeface="Calibri" pitchFamily="34" charset="0"/>
              </a:rPr>
              <a:t>apreciação técnica de </a:t>
            </a:r>
            <a:r>
              <a:rPr lang="pt-BR" sz="3200" dirty="0">
                <a:latin typeface="Calibri" pitchFamily="34" charset="0"/>
              </a:rPr>
              <a:t>modelo?</a:t>
            </a:r>
          </a:p>
        </p:txBody>
      </p:sp>
      <p:sp>
        <p:nvSpPr>
          <p:cNvPr id="11" name="Rectangular Callout 5"/>
          <p:cNvSpPr/>
          <p:nvPr/>
        </p:nvSpPr>
        <p:spPr>
          <a:xfrm>
            <a:off x="714375" y="3571875"/>
            <a:ext cx="2286000" cy="714375"/>
          </a:xfrm>
          <a:prstGeom prst="wedgeRectCallout">
            <a:avLst>
              <a:gd name="adj1" fmla="val -39281"/>
              <a:gd name="adj2" fmla="val 11114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1- Clique em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“P020 – Apreciação Técnica de Modelos”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89042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 smtClean="0">
                <a:latin typeface="Calibri" pitchFamily="34" charset="0"/>
              </a:rPr>
              <a:t>2.3 </a:t>
            </a:r>
            <a:r>
              <a:rPr lang="pt-BR" sz="3200" dirty="0">
                <a:latin typeface="Calibri" pitchFamily="34" charset="0"/>
              </a:rPr>
              <a:t>Como solicitar a </a:t>
            </a:r>
            <a:r>
              <a:rPr lang="pt-BR" sz="3200" dirty="0" smtClean="0">
                <a:latin typeface="Calibri" pitchFamily="34" charset="0"/>
              </a:rPr>
              <a:t>apreciação técnica </a:t>
            </a:r>
            <a:r>
              <a:rPr lang="pt-BR" sz="3200" dirty="0">
                <a:latin typeface="Calibri" pitchFamily="34" charset="0"/>
              </a:rPr>
              <a:t>de modelo?</a:t>
            </a:r>
          </a:p>
        </p:txBody>
      </p:sp>
      <p:pic>
        <p:nvPicPr>
          <p:cNvPr id="13" name="Imagem 12"/>
          <p:cNvPicPr/>
          <p:nvPr/>
        </p:nvPicPr>
        <p:blipFill>
          <a:blip r:embed="rId3"/>
          <a:srcRect t="7884" b="3527"/>
          <a:stretch>
            <a:fillRect/>
          </a:stretch>
        </p:blipFill>
        <p:spPr bwMode="auto">
          <a:xfrm>
            <a:off x="285720" y="1000108"/>
            <a:ext cx="842968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ular Callout 5"/>
          <p:cNvSpPr/>
          <p:nvPr/>
        </p:nvSpPr>
        <p:spPr>
          <a:xfrm>
            <a:off x="5357818" y="1071546"/>
            <a:ext cx="3071813" cy="714375"/>
          </a:xfrm>
          <a:prstGeom prst="wedgeRectCallout">
            <a:avLst>
              <a:gd name="adj1" fmla="val -59761"/>
              <a:gd name="adj2" fmla="val 43742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2- Clique no link e salve no seu computador o Termo de Compromisso</a:t>
            </a:r>
          </a:p>
        </p:txBody>
      </p:sp>
      <p:sp>
        <p:nvSpPr>
          <p:cNvPr id="14" name="Rectangular Callout 5"/>
          <p:cNvSpPr/>
          <p:nvPr/>
        </p:nvSpPr>
        <p:spPr>
          <a:xfrm>
            <a:off x="4572000" y="3714753"/>
            <a:ext cx="2000264" cy="571504"/>
          </a:xfrm>
          <a:prstGeom prst="wedgeRectCallout">
            <a:avLst>
              <a:gd name="adj1" fmla="val -82583"/>
              <a:gd name="adj2" fmla="val 169162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3- Informe se você é o fabricante do instrumento</a:t>
            </a:r>
          </a:p>
        </p:txBody>
      </p:sp>
      <p:sp>
        <p:nvSpPr>
          <p:cNvPr id="16" name="Rectangular Callout 5"/>
          <p:cNvSpPr/>
          <p:nvPr/>
        </p:nvSpPr>
        <p:spPr>
          <a:xfrm>
            <a:off x="6000760" y="5715016"/>
            <a:ext cx="2428875" cy="714375"/>
          </a:xfrm>
          <a:prstGeom prst="wedgeRectCallout">
            <a:avLst>
              <a:gd name="adj1" fmla="val -115038"/>
              <a:gd name="adj2" fmla="val -415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4- Preencha o formulário (campos em vermelho são obrigatórios)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CaixaDeTexto 3"/>
          <p:cNvSpPr txBox="1">
            <a:spLocks noChangeArrowheads="1"/>
          </p:cNvSpPr>
          <p:nvPr/>
        </p:nvSpPr>
        <p:spPr bwMode="auto">
          <a:xfrm>
            <a:off x="214282" y="285728"/>
            <a:ext cx="87182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2.3 </a:t>
            </a:r>
            <a:r>
              <a:rPr lang="pt-BR" sz="3200" dirty="0" smtClean="0">
                <a:latin typeface="Calibri" pitchFamily="34" charset="0"/>
              </a:rPr>
              <a:t>Como </a:t>
            </a:r>
            <a:r>
              <a:rPr lang="pt-BR" sz="3200" dirty="0">
                <a:latin typeface="Calibri" pitchFamily="34" charset="0"/>
              </a:rPr>
              <a:t>solicitar a </a:t>
            </a:r>
            <a:r>
              <a:rPr lang="pt-BR" sz="3200" dirty="0" smtClean="0">
                <a:latin typeface="Calibri" pitchFamily="34" charset="0"/>
              </a:rPr>
              <a:t>apreciação técnica </a:t>
            </a:r>
            <a:r>
              <a:rPr lang="pt-BR" sz="3200" dirty="0">
                <a:latin typeface="Calibri" pitchFamily="34" charset="0"/>
              </a:rPr>
              <a:t>de modelo?</a:t>
            </a:r>
          </a:p>
        </p:txBody>
      </p:sp>
      <p:pic>
        <p:nvPicPr>
          <p:cNvPr id="5" name="Imagem 4"/>
          <p:cNvPicPr/>
          <p:nvPr/>
        </p:nvPicPr>
        <p:blipFill>
          <a:blip r:embed="rId3"/>
          <a:srcRect t="5970" b="4478"/>
          <a:stretch>
            <a:fillRect/>
          </a:stretch>
        </p:blipFill>
        <p:spPr bwMode="auto">
          <a:xfrm>
            <a:off x="285720" y="1000108"/>
            <a:ext cx="857256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ular Callout 5"/>
          <p:cNvSpPr/>
          <p:nvPr/>
        </p:nvSpPr>
        <p:spPr>
          <a:xfrm>
            <a:off x="4429124" y="3571877"/>
            <a:ext cx="2857499" cy="571504"/>
          </a:xfrm>
          <a:prstGeom prst="wedgeRectCallout">
            <a:avLst>
              <a:gd name="adj1" fmla="val 33472"/>
              <a:gd name="adj2" fmla="val -24070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5- Clique na seta e selecione o instrumento que deseja aprovar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CaixaDeTexto 3"/>
          <p:cNvSpPr txBox="1">
            <a:spLocks noChangeArrowheads="1"/>
          </p:cNvSpPr>
          <p:nvPr/>
        </p:nvSpPr>
        <p:spPr bwMode="auto">
          <a:xfrm>
            <a:off x="571472" y="285728"/>
            <a:ext cx="7451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2.3  Como solicitar a aprovação de modelo?</a:t>
            </a:r>
          </a:p>
        </p:txBody>
      </p:sp>
      <p:pic>
        <p:nvPicPr>
          <p:cNvPr id="13" name="Imagem 12"/>
          <p:cNvPicPr/>
          <p:nvPr/>
        </p:nvPicPr>
        <p:blipFill>
          <a:blip r:embed="rId3"/>
          <a:srcRect r="4827" b="5040"/>
          <a:stretch>
            <a:fillRect/>
          </a:stretch>
        </p:blipFill>
        <p:spPr bwMode="auto">
          <a:xfrm>
            <a:off x="214282" y="928670"/>
            <a:ext cx="8715436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ular Callout 5"/>
          <p:cNvSpPr/>
          <p:nvPr/>
        </p:nvSpPr>
        <p:spPr>
          <a:xfrm>
            <a:off x="5000628" y="4143380"/>
            <a:ext cx="3286125" cy="355600"/>
          </a:xfrm>
          <a:prstGeom prst="wedgeRectCallout">
            <a:avLst>
              <a:gd name="adj1" fmla="val -73674"/>
              <a:gd name="adj2" fmla="val -4775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7- Selecione o serviço desejado</a:t>
            </a:r>
          </a:p>
        </p:txBody>
      </p:sp>
      <p:sp>
        <p:nvSpPr>
          <p:cNvPr id="8" name="Rectangular Callout 5"/>
          <p:cNvSpPr/>
          <p:nvPr/>
        </p:nvSpPr>
        <p:spPr>
          <a:xfrm>
            <a:off x="4714876" y="1785926"/>
            <a:ext cx="3071812" cy="714375"/>
          </a:xfrm>
          <a:prstGeom prst="wedgeRectCallout">
            <a:avLst>
              <a:gd name="adj1" fmla="val -57323"/>
              <a:gd name="adj2" fmla="val 14179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6- Clique no FOR-Dimel indicado, preencha e salve-o no seu computador</a:t>
            </a:r>
          </a:p>
        </p:txBody>
      </p:sp>
      <p:sp>
        <p:nvSpPr>
          <p:cNvPr id="11" name="Rectangular Callout 5"/>
          <p:cNvSpPr/>
          <p:nvPr/>
        </p:nvSpPr>
        <p:spPr>
          <a:xfrm>
            <a:off x="5500694" y="5929330"/>
            <a:ext cx="2214563" cy="642937"/>
          </a:xfrm>
          <a:prstGeom prst="wedgeRectCallout">
            <a:avLst>
              <a:gd name="adj1" fmla="val -83030"/>
              <a:gd name="adj2" fmla="val 2227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8- Adicione informações complementares, se necessário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90276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2.3 </a:t>
            </a:r>
            <a:r>
              <a:rPr lang="pt-BR" sz="3200" dirty="0" smtClean="0">
                <a:latin typeface="Calibri" pitchFamily="34" charset="0"/>
              </a:rPr>
              <a:t>Como </a:t>
            </a:r>
            <a:r>
              <a:rPr lang="pt-BR" sz="3200" dirty="0">
                <a:latin typeface="Calibri" pitchFamily="34" charset="0"/>
              </a:rPr>
              <a:t>solicitar a </a:t>
            </a:r>
            <a:r>
              <a:rPr lang="pt-BR" sz="3200" dirty="0" smtClean="0">
                <a:latin typeface="Calibri" pitchFamily="34" charset="0"/>
              </a:rPr>
              <a:t>apreciação técnica de </a:t>
            </a:r>
            <a:r>
              <a:rPr lang="pt-BR" sz="3200" dirty="0">
                <a:latin typeface="Calibri" pitchFamily="34" charset="0"/>
              </a:rPr>
              <a:t>modelo?</a:t>
            </a:r>
          </a:p>
        </p:txBody>
      </p:sp>
      <p:pic>
        <p:nvPicPr>
          <p:cNvPr id="9" name="Imagem 8"/>
          <p:cNvPicPr/>
          <p:nvPr/>
        </p:nvPicPr>
        <p:blipFill>
          <a:blip r:embed="rId3"/>
          <a:srcRect r="5132" b="3734"/>
          <a:stretch>
            <a:fillRect/>
          </a:stretch>
        </p:blipFill>
        <p:spPr bwMode="auto">
          <a:xfrm>
            <a:off x="214282" y="857232"/>
            <a:ext cx="864399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ular Callout 5"/>
          <p:cNvSpPr/>
          <p:nvPr/>
        </p:nvSpPr>
        <p:spPr>
          <a:xfrm>
            <a:off x="4857752" y="2000240"/>
            <a:ext cx="2000250" cy="285750"/>
          </a:xfrm>
          <a:prstGeom prst="wedgeRectCallout">
            <a:avLst>
              <a:gd name="adj1" fmla="val -148015"/>
              <a:gd name="adj2" fmla="val 21659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9- Marque esta opção</a:t>
            </a:r>
          </a:p>
        </p:txBody>
      </p:sp>
      <p:sp>
        <p:nvSpPr>
          <p:cNvPr id="8" name="Rectangular Callout 5"/>
          <p:cNvSpPr/>
          <p:nvPr/>
        </p:nvSpPr>
        <p:spPr>
          <a:xfrm>
            <a:off x="2714612" y="3786190"/>
            <a:ext cx="4000500" cy="569912"/>
          </a:xfrm>
          <a:prstGeom prst="wedgeRectCallout">
            <a:avLst>
              <a:gd name="adj1" fmla="val -66704"/>
              <a:gd name="adj2" fmla="val 12509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10- Clique aqui para anexar os documentos que precisam ser enviados ao Inmetro.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90276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2.3 </a:t>
            </a:r>
            <a:r>
              <a:rPr lang="pt-BR" sz="3200" dirty="0" smtClean="0">
                <a:latin typeface="Calibri" pitchFamily="34" charset="0"/>
              </a:rPr>
              <a:t>Como </a:t>
            </a:r>
            <a:r>
              <a:rPr lang="pt-BR" sz="3200" dirty="0">
                <a:latin typeface="Calibri" pitchFamily="34" charset="0"/>
              </a:rPr>
              <a:t>solicitar a </a:t>
            </a:r>
            <a:r>
              <a:rPr lang="pt-BR" sz="3200" dirty="0" smtClean="0">
                <a:latin typeface="Calibri" pitchFamily="34" charset="0"/>
              </a:rPr>
              <a:t>apreciação técnica de </a:t>
            </a:r>
            <a:r>
              <a:rPr lang="pt-BR" sz="3200" dirty="0">
                <a:latin typeface="Calibri" pitchFamily="34" charset="0"/>
              </a:rPr>
              <a:t>modelo?</a:t>
            </a:r>
          </a:p>
        </p:txBody>
      </p:sp>
      <p:pic>
        <p:nvPicPr>
          <p:cNvPr id="5" name="Imagem 4"/>
          <p:cNvPicPr/>
          <p:nvPr/>
        </p:nvPicPr>
        <p:blipFill>
          <a:blip r:embed="rId3"/>
          <a:srcRect b="3112"/>
          <a:stretch>
            <a:fillRect/>
          </a:stretch>
        </p:blipFill>
        <p:spPr bwMode="auto">
          <a:xfrm>
            <a:off x="285720" y="1000108"/>
            <a:ext cx="864399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ular Callout 5"/>
          <p:cNvSpPr/>
          <p:nvPr/>
        </p:nvSpPr>
        <p:spPr>
          <a:xfrm>
            <a:off x="3786182" y="1643050"/>
            <a:ext cx="4000500" cy="1071562"/>
          </a:xfrm>
          <a:prstGeom prst="wedgeRectCallout">
            <a:avLst>
              <a:gd name="adj1" fmla="val -81307"/>
              <a:gd name="adj2" fmla="val -788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1400" dirty="0"/>
              <a:t>11- Clique aqui e localize o arquivo que deseja enviar ao Inmetro e, em seguida, clique em “Abrir” e em “Carregar arquivo” (a inclusão de comentários é opcional).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m 7" descr="t01-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62025"/>
            <a:ext cx="8640763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ular Callout 5"/>
          <p:cNvSpPr/>
          <p:nvPr/>
        </p:nvSpPr>
        <p:spPr>
          <a:xfrm>
            <a:off x="3571875" y="4643438"/>
            <a:ext cx="4357688" cy="1071562"/>
          </a:xfrm>
          <a:prstGeom prst="wedgeRectCallout">
            <a:avLst>
              <a:gd name="adj1" fmla="val -97524"/>
              <a:gd name="adj2" fmla="val 6163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12- Depois de anexar todos os arquivos necessários, inclusive o FOR-Dimel preenchido anteriormente, clique aqui e confirme “OK” nas telas seguintes.</a:t>
            </a:r>
          </a:p>
        </p:txBody>
      </p:sp>
      <p:sp>
        <p:nvSpPr>
          <p:cNvPr id="15364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90276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2.3 </a:t>
            </a:r>
            <a:r>
              <a:rPr lang="pt-BR" sz="3200" dirty="0" smtClean="0">
                <a:latin typeface="Calibri" pitchFamily="34" charset="0"/>
              </a:rPr>
              <a:t>Como </a:t>
            </a:r>
            <a:r>
              <a:rPr lang="pt-BR" sz="3200" dirty="0">
                <a:latin typeface="Calibri" pitchFamily="34" charset="0"/>
              </a:rPr>
              <a:t>solicitar a </a:t>
            </a:r>
            <a:r>
              <a:rPr lang="pt-BR" sz="3200" dirty="0" smtClean="0">
                <a:latin typeface="Calibri" pitchFamily="34" charset="0"/>
              </a:rPr>
              <a:t>apreciação técnica </a:t>
            </a:r>
            <a:r>
              <a:rPr lang="pt-BR" sz="3200" dirty="0">
                <a:latin typeface="Calibri" pitchFamily="34" charset="0"/>
              </a:rPr>
              <a:t>de modelo?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ixaDeTexto 3"/>
          <p:cNvSpPr txBox="1">
            <a:spLocks noChangeArrowheads="1"/>
          </p:cNvSpPr>
          <p:nvPr/>
        </p:nvSpPr>
        <p:spPr bwMode="auto">
          <a:xfrm>
            <a:off x="1871663" y="1982788"/>
            <a:ext cx="5357812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pt-BR" sz="6000" dirty="0">
                <a:latin typeface="Calibri" pitchFamily="34" charset="0"/>
              </a:rPr>
              <a:t>Como acompanhar um processo?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m 6" descr="amb trab depois t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3" y="963613"/>
            <a:ext cx="86407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CaixaDeTexto 3"/>
          <p:cNvSpPr txBox="1">
            <a:spLocks noChangeArrowheads="1"/>
          </p:cNvSpPr>
          <p:nvPr/>
        </p:nvSpPr>
        <p:spPr bwMode="auto">
          <a:xfrm>
            <a:off x="928662" y="285728"/>
            <a:ext cx="6467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 smtClean="0">
                <a:latin typeface="Calibri" pitchFamily="34" charset="0"/>
              </a:rPr>
              <a:t>2.4  </a:t>
            </a:r>
            <a:r>
              <a:rPr lang="pt-BR" sz="3200" dirty="0">
                <a:latin typeface="Calibri" pitchFamily="34" charset="0"/>
              </a:rPr>
              <a:t>Como acompanhar um processo?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378575" y="2824163"/>
            <a:ext cx="2071688" cy="642937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5" name="Conector de seta reta 14"/>
          <p:cNvCxnSpPr/>
          <p:nvPr/>
        </p:nvCxnSpPr>
        <p:spPr>
          <a:xfrm rot="5400000">
            <a:off x="5857875" y="3571875"/>
            <a:ext cx="714375" cy="428625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4357688" y="4143375"/>
            <a:ext cx="2071687" cy="92868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Clique no processo para abrir uma janela com todas as informações para acompanhamento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aixaDeTexto 3"/>
          <p:cNvSpPr txBox="1">
            <a:spLocks noChangeArrowheads="1"/>
          </p:cNvSpPr>
          <p:nvPr/>
        </p:nvSpPr>
        <p:spPr bwMode="auto">
          <a:xfrm>
            <a:off x="1928794" y="1714488"/>
            <a:ext cx="535781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6000" dirty="0">
                <a:latin typeface="Calibri" pitchFamily="34" charset="0"/>
              </a:rPr>
              <a:t>Como registrar a execução de uma tarefa?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aixaDeTexto 3"/>
          <p:cNvSpPr txBox="1">
            <a:spLocks noChangeArrowheads="1"/>
          </p:cNvSpPr>
          <p:nvPr/>
        </p:nvSpPr>
        <p:spPr bwMode="auto">
          <a:xfrm>
            <a:off x="571472" y="285728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 smtClean="0">
                <a:latin typeface="Calibri" pitchFamily="34" charset="0"/>
              </a:rPr>
              <a:t>2.5 </a:t>
            </a:r>
            <a:r>
              <a:rPr lang="pt-BR" sz="3200" dirty="0">
                <a:latin typeface="Calibri" pitchFamily="34" charset="0"/>
              </a:rPr>
              <a:t>Como registrar a execução de uma tarefa?</a:t>
            </a:r>
          </a:p>
        </p:txBody>
      </p:sp>
      <p:cxnSp>
        <p:nvCxnSpPr>
          <p:cNvPr id="15" name="Conector de seta reta 14"/>
          <p:cNvCxnSpPr>
            <a:endCxn id="16" idx="1"/>
          </p:cNvCxnSpPr>
          <p:nvPr/>
        </p:nvCxnSpPr>
        <p:spPr>
          <a:xfrm>
            <a:off x="5286387" y="4214819"/>
            <a:ext cx="1000125" cy="785813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4"/>
            <a:ext cx="850112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de cantos arredondados 13"/>
          <p:cNvSpPr/>
          <p:nvPr/>
        </p:nvSpPr>
        <p:spPr>
          <a:xfrm>
            <a:off x="3643306" y="2428868"/>
            <a:ext cx="4143404" cy="1214446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rot="16200000" flipH="1">
            <a:off x="6500826" y="3929066"/>
            <a:ext cx="1214446" cy="64294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6286512" y="4357694"/>
            <a:ext cx="2071688" cy="1285875"/>
          </a:xfrm>
          <a:prstGeom prst="roundRect">
            <a:avLst>
              <a:gd name="adj" fmla="val 975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Este é um exemplo de tarefa que você poderá receber pelo Orquestra.</a:t>
            </a:r>
          </a:p>
          <a:p>
            <a:pPr algn="ctr">
              <a:defRPr/>
            </a:pPr>
            <a:r>
              <a:rPr lang="pt-BR" sz="1400" dirty="0"/>
              <a:t>Clique sobre ela para abrir uma nova janela.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aixaDeTexto 3"/>
          <p:cNvSpPr txBox="1">
            <a:spLocks noChangeArrowheads="1"/>
          </p:cNvSpPr>
          <p:nvPr/>
        </p:nvSpPr>
        <p:spPr bwMode="auto">
          <a:xfrm>
            <a:off x="428596" y="285728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 smtClean="0">
                <a:latin typeface="Calibri" pitchFamily="34" charset="0"/>
              </a:rPr>
              <a:t>2.5 </a:t>
            </a:r>
            <a:r>
              <a:rPr lang="pt-BR" sz="3200" dirty="0">
                <a:latin typeface="Calibri" pitchFamily="34" charset="0"/>
              </a:rPr>
              <a:t>Como registrar a execução de uma tarefa?</a:t>
            </a:r>
          </a:p>
        </p:txBody>
      </p:sp>
      <p:cxnSp>
        <p:nvCxnSpPr>
          <p:cNvPr id="15" name="Conector de seta reta 14"/>
          <p:cNvCxnSpPr>
            <a:stCxn id="14" idx="3"/>
            <a:endCxn id="16" idx="1"/>
          </p:cNvCxnSpPr>
          <p:nvPr/>
        </p:nvCxnSpPr>
        <p:spPr>
          <a:xfrm>
            <a:off x="3714744" y="1285860"/>
            <a:ext cx="1214446" cy="1785946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ular Callout 5"/>
          <p:cNvSpPr/>
          <p:nvPr/>
        </p:nvSpPr>
        <p:spPr>
          <a:xfrm>
            <a:off x="5857875" y="5072063"/>
            <a:ext cx="2214563" cy="642937"/>
          </a:xfrm>
          <a:prstGeom prst="wedgeRectCallout">
            <a:avLst>
              <a:gd name="adj1" fmla="val 81775"/>
              <a:gd name="adj2" fmla="val 7664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Desça até o final da página</a:t>
            </a: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28670"/>
            <a:ext cx="829627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de cantos arredondados 13"/>
          <p:cNvSpPr/>
          <p:nvPr/>
        </p:nvSpPr>
        <p:spPr>
          <a:xfrm>
            <a:off x="285720" y="1000108"/>
            <a:ext cx="3429024" cy="571504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4929190" y="2428868"/>
            <a:ext cx="3071813" cy="1285875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Estes são o código e o nome da tarefa (</a:t>
            </a:r>
            <a:r>
              <a:rPr lang="pt-BR" sz="1400" dirty="0" smtClean="0"/>
              <a:t>T17.1 </a:t>
            </a:r>
            <a:r>
              <a:rPr lang="pt-BR" sz="1400" dirty="0"/>
              <a:t>– </a:t>
            </a:r>
            <a:r>
              <a:rPr lang="pt-BR" sz="1400" dirty="0" smtClean="0"/>
              <a:t>Resolver Pendências) </a:t>
            </a:r>
            <a:r>
              <a:rPr lang="pt-BR" sz="1400" dirty="0"/>
              <a:t>e a descrição sucinta do que deve ser feito.</a:t>
            </a:r>
          </a:p>
        </p:txBody>
      </p:sp>
      <p:cxnSp>
        <p:nvCxnSpPr>
          <p:cNvPr id="28" name="Conector de seta reta 27"/>
          <p:cNvCxnSpPr/>
          <p:nvPr/>
        </p:nvCxnSpPr>
        <p:spPr>
          <a:xfrm>
            <a:off x="3428992" y="1571612"/>
            <a:ext cx="1357322" cy="121444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7" descr="T17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8" y="946150"/>
            <a:ext cx="8640762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CaixaDeTexto 3"/>
          <p:cNvSpPr txBox="1">
            <a:spLocks noChangeArrowheads="1"/>
          </p:cNvSpPr>
          <p:nvPr/>
        </p:nvSpPr>
        <p:spPr bwMode="auto">
          <a:xfrm>
            <a:off x="571472" y="285728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2.6 Como registrar a execução de uma tarefa?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285750" y="2000250"/>
            <a:ext cx="2714625" cy="2000250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5" name="Conector de seta reta 14"/>
          <p:cNvCxnSpPr>
            <a:stCxn id="14" idx="3"/>
            <a:endCxn id="16" idx="1"/>
          </p:cNvCxnSpPr>
          <p:nvPr/>
        </p:nvCxnSpPr>
        <p:spPr>
          <a:xfrm flipV="1">
            <a:off x="3000375" y="2679700"/>
            <a:ext cx="428625" cy="320675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429000" y="2071688"/>
            <a:ext cx="3071813" cy="121602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Identifique o </a:t>
            </a:r>
            <a:r>
              <a:rPr lang="pt-BR" sz="1400" dirty="0" smtClean="0"/>
              <a:t>documento com </a:t>
            </a:r>
            <a:r>
              <a:rPr lang="pt-BR" sz="1400" dirty="0"/>
              <a:t>o detalhamento do que deve ser feito.</a:t>
            </a:r>
          </a:p>
          <a:p>
            <a:pPr algn="ctr">
              <a:defRPr/>
            </a:pPr>
            <a:r>
              <a:rPr lang="pt-BR" sz="1400" dirty="0"/>
              <a:t>Em seguida, clique sobre ele para baixar para o seu computador.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aixaDeTexto 3"/>
          <p:cNvSpPr txBox="1">
            <a:spLocks noChangeArrowheads="1"/>
          </p:cNvSpPr>
          <p:nvPr/>
        </p:nvSpPr>
        <p:spPr bwMode="auto">
          <a:xfrm>
            <a:off x="557213" y="1308100"/>
            <a:ext cx="79867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800" dirty="0">
                <a:latin typeface="Calibri" pitchFamily="34" charset="0"/>
              </a:rPr>
              <a:t>Leia o </a:t>
            </a:r>
            <a:r>
              <a:rPr lang="pt-BR" sz="4800" dirty="0" err="1" smtClean="0">
                <a:latin typeface="Calibri" pitchFamily="34" charset="0"/>
              </a:rPr>
              <a:t>FOR-Dimel</a:t>
            </a:r>
            <a:r>
              <a:rPr lang="pt-BR" sz="4800" dirty="0" smtClean="0">
                <a:latin typeface="Calibri" pitchFamily="34" charset="0"/>
              </a:rPr>
              <a:t>-220 e </a:t>
            </a:r>
            <a:r>
              <a:rPr lang="pt-BR" sz="4800" dirty="0">
                <a:latin typeface="Calibri" pitchFamily="34" charset="0"/>
              </a:rPr>
              <a:t>providencie o material ou as correções solicitadas.</a:t>
            </a:r>
          </a:p>
          <a:p>
            <a:pPr algn="ctr"/>
            <a:endParaRPr lang="pt-BR" sz="4800" dirty="0">
              <a:latin typeface="Calibri" pitchFamily="34" charset="0"/>
            </a:endParaRPr>
          </a:p>
          <a:p>
            <a:pPr algn="ctr"/>
            <a:r>
              <a:rPr lang="pt-BR" sz="4800" dirty="0">
                <a:latin typeface="Calibri" pitchFamily="34" charset="0"/>
              </a:rPr>
              <a:t>Depois retorne para a tarefa no Orquestra.</a:t>
            </a:r>
          </a:p>
        </p:txBody>
      </p:sp>
      <p:sp>
        <p:nvSpPr>
          <p:cNvPr id="22531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2.6 Como registrar a execução de uma tarefa?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m 18" descr="T17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8" y="946150"/>
            <a:ext cx="8640762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CaixaDeTexto 3"/>
          <p:cNvSpPr txBox="1">
            <a:spLocks noChangeArrowheads="1"/>
          </p:cNvSpPr>
          <p:nvPr/>
        </p:nvSpPr>
        <p:spPr bwMode="auto">
          <a:xfrm>
            <a:off x="571472" y="285728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2.6 Como registrar a execução de uma tarefa?</a:t>
            </a:r>
          </a:p>
        </p:txBody>
      </p:sp>
      <p:sp>
        <p:nvSpPr>
          <p:cNvPr id="18" name="Rectangular Callout 5"/>
          <p:cNvSpPr/>
          <p:nvPr/>
        </p:nvSpPr>
        <p:spPr>
          <a:xfrm>
            <a:off x="2928938" y="1714500"/>
            <a:ext cx="2500312" cy="928688"/>
          </a:xfrm>
          <a:prstGeom prst="wedgeRectCallout">
            <a:avLst>
              <a:gd name="adj1" fmla="val -103965"/>
              <a:gd name="adj2" fmla="val -4217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Se o solicitado </a:t>
            </a:r>
            <a:r>
              <a:rPr lang="pt-BR" sz="1400" dirty="0" smtClean="0"/>
              <a:t>forem </a:t>
            </a:r>
            <a:r>
              <a:rPr lang="pt-BR" sz="1400" dirty="0"/>
              <a:t>documentos, anexe-os ao processo clicando nesse botão.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m 18" descr="T17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8" y="946150"/>
            <a:ext cx="8640762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CaixaDeTexto 3"/>
          <p:cNvSpPr txBox="1">
            <a:spLocks noChangeArrowheads="1"/>
          </p:cNvSpPr>
          <p:nvPr/>
        </p:nvSpPr>
        <p:spPr bwMode="auto">
          <a:xfrm>
            <a:off x="571472" y="285728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>
                <a:latin typeface="Calibri" pitchFamily="34" charset="0"/>
              </a:rPr>
              <a:t>2.6 Como registrar a execução de uma tarefa?</a:t>
            </a:r>
          </a:p>
        </p:txBody>
      </p:sp>
      <p:sp>
        <p:nvSpPr>
          <p:cNvPr id="18" name="Rectangular Callout 5"/>
          <p:cNvSpPr/>
          <p:nvPr/>
        </p:nvSpPr>
        <p:spPr>
          <a:xfrm>
            <a:off x="2500313" y="4357688"/>
            <a:ext cx="2714625" cy="928687"/>
          </a:xfrm>
          <a:prstGeom prst="wedgeRectCallout">
            <a:avLst>
              <a:gd name="adj1" fmla="val -107240"/>
              <a:gd name="adj2" fmla="val 9321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/>
              <a:t>Depois de solucionar tudo que foi </a:t>
            </a:r>
            <a:r>
              <a:rPr lang="pt-BR" sz="1400" dirty="0" smtClean="0"/>
              <a:t>solicitado, </a:t>
            </a:r>
            <a:r>
              <a:rPr lang="pt-BR" sz="1400" dirty="0"/>
              <a:t>clique nesse botão para concluir a tarefa.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6" descr="amb trab depois t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3" y="963613"/>
            <a:ext cx="86407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ângulo de cantos arredondados 15"/>
          <p:cNvSpPr/>
          <p:nvPr/>
        </p:nvSpPr>
        <p:spPr>
          <a:xfrm>
            <a:off x="4357688" y="4071938"/>
            <a:ext cx="2071687" cy="92868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Depois que a tarefa é concluída ela é retirada do seu  Ambiente de Trabalho. </a:t>
            </a:r>
          </a:p>
        </p:txBody>
      </p:sp>
      <p:sp>
        <p:nvSpPr>
          <p:cNvPr id="26628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780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 smtClean="0">
                <a:latin typeface="Calibri" pitchFamily="34" charset="0"/>
              </a:rPr>
              <a:t>2.5 </a:t>
            </a:r>
            <a:r>
              <a:rPr lang="pt-BR" sz="3200" dirty="0">
                <a:latin typeface="Calibri" pitchFamily="34" charset="0"/>
              </a:rPr>
              <a:t>Como registrar a execução de uma tarefa?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285750" y="2571750"/>
            <a:ext cx="6000750" cy="12144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aixaDeTexto 3"/>
          <p:cNvSpPr txBox="1">
            <a:spLocks noChangeArrowheads="1"/>
          </p:cNvSpPr>
          <p:nvPr/>
        </p:nvSpPr>
        <p:spPr bwMode="auto">
          <a:xfrm>
            <a:off x="1928794" y="1643050"/>
            <a:ext cx="5357812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6000" dirty="0">
                <a:latin typeface="Calibri" pitchFamily="34" charset="0"/>
              </a:rPr>
              <a:t>Qual o prazo para cumprir a tarefa?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m 6" descr="amb trab com t1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188" y="965200"/>
            <a:ext cx="8640762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CaixaDeTexto 3"/>
          <p:cNvSpPr txBox="1">
            <a:spLocks noChangeArrowheads="1"/>
          </p:cNvSpPr>
          <p:nvPr/>
        </p:nvSpPr>
        <p:spPr bwMode="auto">
          <a:xfrm>
            <a:off x="1214414" y="214290"/>
            <a:ext cx="67024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 dirty="0" smtClean="0">
                <a:latin typeface="Calibri" pitchFamily="34" charset="0"/>
              </a:rPr>
              <a:t>2.6 </a:t>
            </a:r>
            <a:r>
              <a:rPr lang="pt-BR" sz="3200" dirty="0">
                <a:latin typeface="Calibri" pitchFamily="34" charset="0"/>
              </a:rPr>
              <a:t>Qual o prazo para cumprir a tarefa?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357188" y="3235325"/>
            <a:ext cx="571500" cy="67627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5" name="Conector de seta reta 14"/>
          <p:cNvCxnSpPr>
            <a:stCxn id="14" idx="3"/>
            <a:endCxn id="16" idx="1"/>
          </p:cNvCxnSpPr>
          <p:nvPr/>
        </p:nvCxnSpPr>
        <p:spPr>
          <a:xfrm>
            <a:off x="928688" y="3573463"/>
            <a:ext cx="285750" cy="820737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1214438" y="3929063"/>
            <a:ext cx="3357562" cy="92868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/>
              <a:t>Nesta coluna será mostrado o prazo que você tem para providenciar o  que foi solicitado e concluir a tarefa no Orquestra.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5072063" y="4429125"/>
            <a:ext cx="3500437" cy="142875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b="1" dirty="0"/>
              <a:t>Atenção</a:t>
            </a:r>
            <a:r>
              <a:rPr lang="pt-BR" sz="1400" dirty="0"/>
              <a:t>: caso você não conclua a tarefa dentro do prazo previsto, </a:t>
            </a:r>
            <a:r>
              <a:rPr lang="pt-BR" sz="1400" b="1" dirty="0"/>
              <a:t>o processo será automaticamente encaminhado para encerramento por decurso de prazo</a:t>
            </a:r>
            <a:r>
              <a:rPr lang="pt-BR" sz="1400" dirty="0"/>
              <a:t>, sendo então cobrados os custos relativos aos serviços executados até o momento.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aixaDeTexto 3"/>
          <p:cNvSpPr txBox="1">
            <a:spLocks noChangeArrowheads="1"/>
          </p:cNvSpPr>
          <p:nvPr/>
        </p:nvSpPr>
        <p:spPr bwMode="auto">
          <a:xfrm>
            <a:off x="557213" y="1308100"/>
            <a:ext cx="7986712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600" dirty="0"/>
              <a:t>Se você precisar de mais tempo para cumprir a tarefa, </a:t>
            </a:r>
            <a:r>
              <a:rPr lang="pt-BR" sz="2600" b="1" dirty="0"/>
              <a:t>antes de terminar o prazo</a:t>
            </a:r>
            <a:r>
              <a:rPr lang="pt-BR" sz="2600" dirty="0"/>
              <a:t> solicite uma prorrogação através da própria tarefa no Orquestra.</a:t>
            </a:r>
          </a:p>
          <a:p>
            <a:pPr algn="ctr"/>
            <a:endParaRPr lang="pt-BR" sz="2600" dirty="0"/>
          </a:p>
          <a:p>
            <a:pPr algn="ctr"/>
            <a:r>
              <a:rPr lang="pt-BR" sz="2600" dirty="0"/>
              <a:t>No campo de “Comentários”, explique seus motivos e informe qual o novo prazo desejado (se o texto for longo, sugerimos anexar um arquivo), clicando em “Adicionar” para salvar seu comentário.</a:t>
            </a:r>
          </a:p>
          <a:p>
            <a:pPr algn="ctr"/>
            <a:endParaRPr lang="pt-BR" sz="2600" dirty="0"/>
          </a:p>
          <a:p>
            <a:pPr algn="ctr"/>
            <a:r>
              <a:rPr lang="pt-BR" sz="2600" dirty="0"/>
              <a:t>Não se esqueça de clicar em “Concluído” no final da página para finalizar a tarefa.</a:t>
            </a:r>
            <a:endParaRPr lang="pt-BR" sz="2600" dirty="0">
              <a:latin typeface="Calibri" pitchFamily="34" charset="0"/>
            </a:endParaRPr>
          </a:p>
        </p:txBody>
      </p:sp>
      <p:sp>
        <p:nvSpPr>
          <p:cNvPr id="29699" name="CaixaDeTexto 3"/>
          <p:cNvSpPr txBox="1">
            <a:spLocks noChangeArrowheads="1"/>
          </p:cNvSpPr>
          <p:nvPr/>
        </p:nvSpPr>
        <p:spPr bwMode="auto">
          <a:xfrm>
            <a:off x="285750" y="285750"/>
            <a:ext cx="67024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pt-BR" sz="3200">
                <a:latin typeface="Calibri" pitchFamily="34" charset="0"/>
              </a:rPr>
              <a:t>2.7 Qual o prazo para cumprir a tarefa?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817</Words>
  <Application>Microsoft Office PowerPoint</Application>
  <PresentationFormat>Apresentação na tela (4:3)</PresentationFormat>
  <Paragraphs>99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Ronaldo Azeredo</dc:creator>
  <cp:lastModifiedBy>jvandrade</cp:lastModifiedBy>
  <cp:revision>90</cp:revision>
  <dcterms:created xsi:type="dcterms:W3CDTF">2009-07-08T10:29:36Z</dcterms:created>
  <dcterms:modified xsi:type="dcterms:W3CDTF">2014-07-28T16:25:36Z</dcterms:modified>
</cp:coreProperties>
</file>